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60" r:id="rId4"/>
    <p:sldId id="274" r:id="rId5"/>
    <p:sldId id="275" r:id="rId6"/>
    <p:sldId id="282" r:id="rId7"/>
    <p:sldId id="272" r:id="rId8"/>
    <p:sldId id="278" r:id="rId9"/>
    <p:sldId id="276" r:id="rId10"/>
    <p:sldId id="277" r:id="rId11"/>
    <p:sldId id="261" r:id="rId12"/>
    <p:sldId id="279" r:id="rId13"/>
    <p:sldId id="280" r:id="rId14"/>
    <p:sldId id="281" r:id="rId15"/>
    <p:sldId id="262" r:id="rId16"/>
    <p:sldId id="271" r:id="rId17"/>
  </p:sldIdLst>
  <p:sldSz cx="9144000" cy="6858000" type="screen4x3"/>
  <p:notesSz cx="6858000" cy="9144000"/>
  <p:defaultTextStyle>
    <a:defPPr>
      <a:defRPr lang="es-E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9240"/>
    <a:srgbClr val="D4D542"/>
    <a:srgbClr val="D6D850"/>
    <a:srgbClr val="A6A6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07" autoAdjust="0"/>
    <p:restoredTop sz="94652" autoAdjust="0"/>
  </p:normalViewPr>
  <p:slideViewPr>
    <p:cSldViewPr>
      <p:cViewPr varScale="1">
        <p:scale>
          <a:sx n="99" d="100"/>
          <a:sy n="99" d="100"/>
        </p:scale>
        <p:origin x="507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bergm\Studium\PSIT\Switch\Zeiterfassung\Semester_2\Team_Semester_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lang="de-CH" sz="140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defRPr>
            </a:pPr>
            <a:r>
              <a:rPr lang="de-CH" sz="140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Projektverlauf M1</a:t>
            </a: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3.05817429294091E-2"/>
          <c:y val="0.15702479338843001"/>
          <c:w val="0.93883651414118197"/>
          <c:h val="0.641873278236914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Team!$A$3</c:f>
              <c:strCache>
                <c:ptCount val="1"/>
                <c:pt idx="0">
                  <c:v>Projekt in Std</c:v>
                </c:pt>
              </c:strCache>
            </c:strRef>
          </c:tx>
          <c:spPr>
            <a:solidFill>
              <a:srgbClr val="5B9BD5"/>
            </a:soli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Team!$B$2:$F$2</c:f>
              <c:strCache>
                <c:ptCount val="5"/>
                <c:pt idx="0">
                  <c:v>Bergmann Sascha</c:v>
                </c:pt>
                <c:pt idx="1">
                  <c:v>Lion Kunz</c:v>
                </c:pt>
                <c:pt idx="2">
                  <c:v>Cyril Müller</c:v>
                </c:pt>
                <c:pt idx="3">
                  <c:v>Dang Thien Nguyen</c:v>
                </c:pt>
                <c:pt idx="4">
                  <c:v>Team</c:v>
                </c:pt>
              </c:strCache>
            </c:strRef>
          </c:cat>
          <c:val>
            <c:numRef>
              <c:f>Team!$B$3:$F$3</c:f>
              <c:numCache>
                <c:formatCode>General</c:formatCode>
                <c:ptCount val="5"/>
                <c:pt idx="0">
                  <c:v>12</c:v>
                </c:pt>
                <c:pt idx="1">
                  <c:v>4.25</c:v>
                </c:pt>
                <c:pt idx="2">
                  <c:v>6.25</c:v>
                </c:pt>
                <c:pt idx="3">
                  <c:v>8</c:v>
                </c:pt>
                <c:pt idx="4">
                  <c:v>30.5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4E-4921-B4D8-44E58C970D25}"/>
            </c:ext>
          </c:extLst>
        </c:ser>
        <c:ser>
          <c:idx val="1"/>
          <c:order val="1"/>
          <c:tx>
            <c:strRef>
              <c:f>Team!$A$7</c:f>
              <c:strCache>
                <c:ptCount val="1"/>
                <c:pt idx="0">
                  <c:v>Geplant M1</c:v>
                </c:pt>
              </c:strCache>
            </c:strRef>
          </c:tx>
          <c:spPr>
            <a:solidFill>
              <a:srgbClr val="A5A5A5"/>
            </a:soli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Team!$B$2:$F$2</c:f>
              <c:strCache>
                <c:ptCount val="5"/>
                <c:pt idx="0">
                  <c:v>Bergmann Sascha</c:v>
                </c:pt>
                <c:pt idx="1">
                  <c:v>Lion Kunz</c:v>
                </c:pt>
                <c:pt idx="2">
                  <c:v>Cyril Müller</c:v>
                </c:pt>
                <c:pt idx="3">
                  <c:v>Dang Thien Nguyen</c:v>
                </c:pt>
                <c:pt idx="4">
                  <c:v>Team</c:v>
                </c:pt>
              </c:strCache>
            </c:strRef>
          </c:cat>
          <c:val>
            <c:numRef>
              <c:f>Team!$B$7:$F$7</c:f>
              <c:numCache>
                <c:formatCode>General</c:formatCode>
                <c:ptCount val="5"/>
                <c:pt idx="0">
                  <c:v>13.75</c:v>
                </c:pt>
                <c:pt idx="1">
                  <c:v>13.75</c:v>
                </c:pt>
                <c:pt idx="2">
                  <c:v>18.75</c:v>
                </c:pt>
                <c:pt idx="3">
                  <c:v>13.75</c:v>
                </c:pt>
                <c:pt idx="4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4E-4921-B4D8-44E58C970D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17913536"/>
        <c:axId val="1817915712"/>
      </c:barChart>
      <c:catAx>
        <c:axId val="1817913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lstStyle/>
          <a:p>
            <a:pPr>
              <a:defRPr lang="de-CH" sz="90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defRPr>
            </a:pPr>
            <a:endParaRPr lang="en-US"/>
          </a:p>
        </c:txPr>
        <c:crossAx val="1817915712"/>
        <c:crosses val="autoZero"/>
        <c:auto val="1"/>
        <c:lblAlgn val="ctr"/>
        <c:lblOffset val="100"/>
        <c:noMultiLvlLbl val="1"/>
      </c:catAx>
      <c:valAx>
        <c:axId val="1817915712"/>
        <c:scaling>
          <c:orientation val="minMax"/>
        </c:scaling>
        <c:delete val="0"/>
        <c:axPos val="l"/>
        <c:majorGridlines>
          <c:spPr>
            <a:ln w="9360">
              <a:solidFill>
                <a:srgbClr val="D9D9D9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6480">
            <a:noFill/>
          </a:ln>
        </c:spPr>
        <c:txPr>
          <a:bodyPr/>
          <a:lstStyle/>
          <a:p>
            <a:pPr>
              <a:defRPr lang="de-CH" sz="90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</a:defRPr>
            </a:pPr>
            <a:endParaRPr lang="en-US"/>
          </a:p>
        </c:txPr>
        <c:crossAx val="1817913536"/>
        <c:crosses val="autoZero"/>
        <c:crossBetween val="between"/>
      </c:val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1"/>
  </c:chart>
  <c:spPr>
    <a:solidFill>
      <a:srgbClr val="FFFFFF"/>
    </a:solidFill>
    <a:ln w="9360">
      <a:solidFill>
        <a:srgbClr val="D9D9D9"/>
      </a:solidFill>
      <a:round/>
    </a:ln>
  </c:spPr>
  <c:externalData r:id="rId1">
    <c:autoUpdate val="0"/>
  </c:externalData>
</c:chartSpace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E9AE21-7CC6-4817-AF11-878DED5D1B64}" type="datetimeFigureOut">
              <a:rPr lang="en-GB" smtClean="0"/>
              <a:t>11/03/2016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19948-3B23-4123-8C0A-8C107FD10B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4732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Geplant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53 </a:t>
            </a:r>
            <a:r>
              <a:rPr lang="en-GB" dirty="0" err="1"/>
              <a:t>Stunden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219948-3B23-4123-8C0A-8C107FD10B5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7183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34925" y="6381750"/>
            <a:ext cx="1008063" cy="287338"/>
          </a:xfrm>
          <a:prstGeom prst="rect">
            <a:avLst/>
          </a:prstGeom>
          <a:solidFill>
            <a:srgbClr val="A6A6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C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2C1A82-377A-460E-BB10-1772E96A2C59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1462881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543EB8-5CD4-474C-ACB1-27EEFEC474D0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2920391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489C85-D5AC-4E82-9FAE-05DE790267FA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3226430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CH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06E917-01DC-444F-9DB5-FF2AD2E3775D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3249650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ACA8AA-16DA-49DA-A17D-4DC11746A953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2987973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E87702-C004-4C5F-A131-0FDD6F3DAFCE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4016049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8229600" cy="1144800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lang="de-CH"/>
            </a:lvl1pPr>
          </a:lstStyle>
          <a:p>
            <a:pPr lvl="0"/>
            <a:r>
              <a:rPr lang="en-US" dirty="0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B54D68-5E13-4636-9DF1-B06E0C0C9CCA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1830723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de-CH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446356-433B-421E-9044-CC814567F3C3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1089536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2B7FF8-EB4E-49F7-A146-CED4CD0B0DF9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2319776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0596C5-5DB2-4266-AEA1-D822BF1AAB9D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3656224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CH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E819A9-E83E-40FD-8384-DFB58994FF10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  <p:extLst>
      <p:ext uri="{BB962C8B-B14F-4D97-AF65-F5344CB8AC3E}">
        <p14:creationId xmlns:p14="http://schemas.microsoft.com/office/powerpoint/2010/main" val="386792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4925" y="6381750"/>
            <a:ext cx="1008063" cy="287338"/>
          </a:xfrm>
          <a:prstGeom prst="rect">
            <a:avLst/>
          </a:prstGeom>
          <a:solidFill>
            <a:srgbClr val="A6A6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CH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/>
              <a:t>Haga clic para cambiar el estilo de título	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de-DE"/>
              <a:t>Haga clic para modificar el estilo de texto del patrón</a:t>
            </a:r>
          </a:p>
          <a:p>
            <a:pPr lvl="1"/>
            <a:r>
              <a:rPr lang="es-ES" altLang="de-DE"/>
              <a:t>Segundo nivel</a:t>
            </a:r>
          </a:p>
          <a:p>
            <a:pPr lvl="2"/>
            <a:r>
              <a:rPr lang="es-ES" altLang="de-DE"/>
              <a:t>Tercer nivel</a:t>
            </a:r>
          </a:p>
          <a:p>
            <a:pPr lvl="3"/>
            <a:r>
              <a:rPr lang="es-ES" altLang="de-DE"/>
              <a:t>Cuarto nivel</a:t>
            </a:r>
          </a:p>
          <a:p>
            <a:pPr lvl="4"/>
            <a:r>
              <a:rPr lang="es-ES" altLang="de-DE"/>
              <a:t>Quinto nivel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s-ES" alt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C3E6BC59-73EB-445D-B86E-19847845ED5A}" type="slidenum">
              <a:rPr lang="es-ES" altLang="de-DE"/>
              <a:pPr>
                <a:defRPr/>
              </a:pPr>
              <a:t>‹#›</a:t>
            </a:fld>
            <a:endParaRPr lang="es-E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anose="020F0502020204030204" pitchFamily="34" charset="0"/>
          <a:cs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anose="020F0502020204030204" pitchFamily="34" charset="0"/>
          <a:cs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anose="020F0502020204030204" pitchFamily="34" charset="0"/>
          <a:cs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anose="020F050202020403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5"/>
          <p:cNvSpPr>
            <a:spLocks noGrp="1" noChangeArrowheads="1"/>
          </p:cNvSpPr>
          <p:nvPr>
            <p:ph type="ctrTitle"/>
          </p:nvPr>
        </p:nvSpPr>
        <p:spPr>
          <a:xfrm>
            <a:off x="1042988" y="2420938"/>
            <a:ext cx="7772400" cy="1008062"/>
          </a:xfrm>
        </p:spPr>
        <p:txBody>
          <a:bodyPr anchor="ctr"/>
          <a:lstStyle/>
          <a:p>
            <a:pPr algn="l" eaLnBrk="1" hangingPunct="1"/>
            <a:r>
              <a:rPr lang="en-US" altLang="de-DE" sz="4400"/>
              <a:t>Avocado Share</a:t>
            </a:r>
            <a:endParaRPr lang="es-ES" altLang="de-DE" sz="4400">
              <a:solidFill>
                <a:schemeClr val="tx1"/>
              </a:solidFill>
            </a:endParaRPr>
          </a:p>
        </p:txBody>
      </p:sp>
      <p:sp>
        <p:nvSpPr>
          <p:cNvPr id="3075" name="Rectangle 29"/>
          <p:cNvSpPr>
            <a:spLocks noGrp="1" noChangeArrowheads="1"/>
          </p:cNvSpPr>
          <p:nvPr>
            <p:ph type="subTitle" idx="1"/>
          </p:nvPr>
        </p:nvSpPr>
        <p:spPr>
          <a:xfrm>
            <a:off x="1042988" y="3284538"/>
            <a:ext cx="2408237" cy="550862"/>
          </a:xfrm>
        </p:spPr>
        <p:txBody>
          <a:bodyPr/>
          <a:lstStyle/>
          <a:p>
            <a:pPr algn="l" eaLnBrk="1" hangingPunct="1">
              <a:defRPr/>
            </a:pPr>
            <a:r>
              <a:rPr lang="en-US" altLang="de-DE" sz="3200">
                <a:latin typeface="+mj-lt"/>
              </a:rPr>
              <a:t>Projektidee</a:t>
            </a:r>
          </a:p>
        </p:txBody>
      </p:sp>
      <p:sp>
        <p:nvSpPr>
          <p:cNvPr id="3076" name="Rectangle 1"/>
          <p:cNvSpPr>
            <a:spLocks noChangeArrowheads="1"/>
          </p:cNvSpPr>
          <p:nvPr/>
        </p:nvSpPr>
        <p:spPr bwMode="auto">
          <a:xfrm>
            <a:off x="1042988" y="5661025"/>
            <a:ext cx="82311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de-DE" altLang="de-DE" sz="1200">
                <a:latin typeface="+mj-lt"/>
              </a:rPr>
              <a:t>Sascha Bergmann ¦ Lion Kunz ¦ Cyril Müller ¦ Dang Thien Nguyen</a:t>
            </a:r>
          </a:p>
        </p:txBody>
      </p:sp>
    </p:spTree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haltsplatzhalter 2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14" b="9071"/>
          <a:stretch/>
        </p:blipFill>
        <p:spPr>
          <a:xfrm>
            <a:off x="1954147" y="274638"/>
            <a:ext cx="5235705" cy="610907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965131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de-DE" altLang="de-DE" dirty="0"/>
              <a:t>Software - Entwurf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841" y="1185690"/>
            <a:ext cx="7396317" cy="4486619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de-DE" altLang="de-DE" dirty="0"/>
              <a:t>Software - Entwurf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52" y="1700808"/>
            <a:ext cx="8229600" cy="337525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595169346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de-DE" altLang="de-DE" dirty="0"/>
              <a:t>Software - Entwurf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628800"/>
            <a:ext cx="7671653" cy="286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235207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Fragen</a:t>
            </a:r>
            <a:r>
              <a:rPr lang="en-GB" dirty="0"/>
              <a:t>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449413"/>
      </p:ext>
    </p:extLst>
  </p:cSld>
  <p:clrMapOvr>
    <a:masterClrMapping/>
  </p:clrMapOvr>
  <p:transition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de-DE" altLang="de-DE" dirty="0"/>
              <a:t>Ausblick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9387"/>
          <a:stretch/>
        </p:blipFill>
        <p:spPr>
          <a:xfrm>
            <a:off x="453919" y="1268761"/>
            <a:ext cx="3457057" cy="45365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12560"/>
          <a:stretch/>
        </p:blipFill>
        <p:spPr>
          <a:xfrm>
            <a:off x="4351101" y="1268761"/>
            <a:ext cx="3895573" cy="3007816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altLang="de-DE"/>
              <a:t>Danke für Ihre Aufmerksamkeit</a:t>
            </a:r>
          </a:p>
        </p:txBody>
      </p:sp>
    </p:spTree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de-DE" altLang="de-DE" dirty="0"/>
              <a:t>Traktanden</a:t>
            </a:r>
          </a:p>
        </p:txBody>
      </p:sp>
      <p:sp>
        <p:nvSpPr>
          <p:cNvPr id="4099" name="Rectangle 8"/>
          <p:cNvSpPr>
            <a:spLocks noGrp="1" noChangeArrowheads="1"/>
          </p:cNvSpPr>
          <p:nvPr>
            <p:ph type="body" idx="1"/>
          </p:nvPr>
        </p:nvSpPr>
        <p:spPr>
          <a:xfrm>
            <a:off x="422275" y="1628775"/>
            <a:ext cx="8229600" cy="4525963"/>
          </a:xfrm>
        </p:spPr>
        <p:txBody>
          <a:bodyPr/>
          <a:lstStyle/>
          <a:p>
            <a:pPr marL="457200" indent="-457200" eaLnBrk="1" hangingPunct="1">
              <a:buFont typeface="+mj-lt"/>
              <a:buAutoNum type="arabicPeriod"/>
            </a:pPr>
            <a:r>
              <a:rPr lang="de-DE" altLang="de-DE" sz="2400" dirty="0" err="1"/>
              <a:t>Begrüssung</a:t>
            </a:r>
            <a:endParaRPr lang="de-DE" altLang="de-DE" sz="2400" dirty="0"/>
          </a:p>
          <a:p>
            <a:pPr marL="457200" indent="-457200" eaLnBrk="1" hangingPunct="1">
              <a:buFont typeface="+mj-lt"/>
              <a:buAutoNum type="arabicPeriod"/>
            </a:pPr>
            <a:r>
              <a:rPr lang="de-DE" altLang="de-DE" sz="2400" dirty="0"/>
              <a:t>Besprechung des Projektstandes</a:t>
            </a:r>
          </a:p>
          <a:p>
            <a:pPr marL="857250" lvl="1" indent="-457200" eaLnBrk="1" hangingPunct="1">
              <a:buFont typeface="+mj-lt"/>
              <a:buAutoNum type="arabicPeriod"/>
            </a:pPr>
            <a:r>
              <a:rPr lang="de-DE" altLang="de-DE" sz="2000" dirty="0"/>
              <a:t>Abgeschlossene Tasks</a:t>
            </a:r>
          </a:p>
          <a:p>
            <a:pPr marL="857250" lvl="1" indent="-457200" eaLnBrk="1" hangingPunct="1">
              <a:buFont typeface="+mj-lt"/>
              <a:buAutoNum type="arabicPeriod"/>
            </a:pPr>
            <a:r>
              <a:rPr lang="de-DE" altLang="de-DE" sz="2000" dirty="0"/>
              <a:t>Zeitplan</a:t>
            </a:r>
          </a:p>
          <a:p>
            <a:pPr marL="857250" lvl="1" indent="-457200" eaLnBrk="1" hangingPunct="1">
              <a:buFont typeface="+mj-lt"/>
              <a:buAutoNum type="arabicPeriod"/>
            </a:pPr>
            <a:r>
              <a:rPr lang="de-DE" altLang="de-DE" sz="2000" dirty="0"/>
              <a:t>Demo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de-DE" altLang="de-DE" sz="2400" dirty="0"/>
              <a:t>Besprechung des Datenbank-Designs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de-DE" altLang="de-DE" sz="2400" dirty="0"/>
              <a:t>Präsentation des UI-Design-Entwurfs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de-DE" altLang="de-DE" sz="2400" dirty="0"/>
              <a:t>Erläuterung des Softwarearchitektur-Entwurfs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de-DE" altLang="de-DE" sz="2400" dirty="0"/>
              <a:t>Fragen der Kundenseite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de-DE" altLang="de-DE" sz="2400" dirty="0"/>
              <a:t>Ausblick</a:t>
            </a:r>
          </a:p>
        </p:txBody>
      </p:sp>
    </p:spTree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de-DE" altLang="de-DE" dirty="0"/>
              <a:t>Abgeschlossene Tasks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60" y="1556792"/>
            <a:ext cx="4945819" cy="3882753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Zeitplan</a:t>
            </a:r>
            <a:endParaRPr lang="de-CH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6732578"/>
              </p:ext>
            </p:extLst>
          </p:nvPr>
        </p:nvGraphicFramePr>
        <p:xfrm>
          <a:off x="3995936" y="1600201"/>
          <a:ext cx="4896544" cy="33409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3528" y="2564904"/>
            <a:ext cx="33227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Planung</a:t>
            </a:r>
            <a:r>
              <a:rPr lang="en-US" dirty="0"/>
              <a:t> </a:t>
            </a:r>
            <a:r>
              <a:rPr lang="en-US" dirty="0" err="1"/>
              <a:t>überschätzt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Gewisse</a:t>
            </a:r>
            <a:r>
              <a:rPr lang="en-US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Abstriche</a:t>
            </a:r>
            <a:r>
              <a:rPr lang="en-US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bei</a:t>
            </a:r>
            <a:r>
              <a:rPr lang="en-US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Architektur-Planung</a:t>
            </a:r>
            <a:endParaRPr lang="en-US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Keine</a:t>
            </a:r>
            <a:r>
              <a:rPr lang="en-US" dirty="0"/>
              <a:t> </a:t>
            </a:r>
            <a:r>
              <a:rPr lang="en-US" dirty="0" err="1"/>
              <a:t>administrativen</a:t>
            </a:r>
            <a:r>
              <a:rPr lang="en-US" dirty="0"/>
              <a:t> </a:t>
            </a:r>
            <a:r>
              <a:rPr lang="en-US" dirty="0" err="1"/>
              <a:t>Arbeiten</a:t>
            </a:r>
            <a:endParaRPr lang="en-US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763668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altLang="de-DE" sz="2400" dirty="0"/>
          </a:p>
        </p:txBody>
      </p:sp>
    </p:spTree>
    <p:extLst>
      <p:ext uri="{BB962C8B-B14F-4D97-AF65-F5344CB8AC3E}">
        <p14:creationId xmlns:p14="http://schemas.microsoft.com/office/powerpoint/2010/main" val="3472154203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DB – Design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623677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haltsplatzhalter 2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7" b="12231"/>
          <a:stretch/>
        </p:blipFill>
        <p:spPr>
          <a:xfrm>
            <a:off x="1852392" y="274638"/>
            <a:ext cx="5439215" cy="612990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UI-Design</a:t>
            </a:r>
          </a:p>
        </p:txBody>
      </p:sp>
    </p:spTree>
    <p:extLst>
      <p:ext uri="{BB962C8B-B14F-4D97-AF65-F5344CB8AC3E}">
        <p14:creationId xmlns:p14="http://schemas.microsoft.com/office/powerpoint/2010/main" val="1128573544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haltsplatzhalter 2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1" b="12115"/>
          <a:stretch/>
        </p:blipFill>
        <p:spPr>
          <a:xfrm>
            <a:off x="1831326" y="274638"/>
            <a:ext cx="5481347" cy="615182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5601504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3" b="12323"/>
          <a:stretch/>
        </p:blipFill>
        <p:spPr>
          <a:xfrm>
            <a:off x="1838187" y="274638"/>
            <a:ext cx="5467625" cy="6070072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3800184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76</Words>
  <Application>Microsoft Office PowerPoint</Application>
  <PresentationFormat>On-screen Show (4:3)</PresentationFormat>
  <Paragraphs>31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Diseño predeterminado</vt:lpstr>
      <vt:lpstr>Avocado Share</vt:lpstr>
      <vt:lpstr>Traktanden</vt:lpstr>
      <vt:lpstr>Abgeschlossene Tasks</vt:lpstr>
      <vt:lpstr>Zeitplan</vt:lpstr>
      <vt:lpstr>Demo </vt:lpstr>
      <vt:lpstr>DB – Design </vt:lpstr>
      <vt:lpstr>UI-Design</vt:lpstr>
      <vt:lpstr>PowerPoint Presentation</vt:lpstr>
      <vt:lpstr>PowerPoint Presentation</vt:lpstr>
      <vt:lpstr>PowerPoint Presentation</vt:lpstr>
      <vt:lpstr>Software - Entwurf</vt:lpstr>
      <vt:lpstr>Software - Entwurf</vt:lpstr>
      <vt:lpstr>Software - Entwurf</vt:lpstr>
      <vt:lpstr>Fragen </vt:lpstr>
      <vt:lpstr>Ausblick</vt:lpstr>
      <vt:lpstr>Danke für Ihre Aufmerksamkeit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Sascha Bergmann</cp:lastModifiedBy>
  <cp:revision>362</cp:revision>
  <dcterms:created xsi:type="dcterms:W3CDTF">2010-05-23T14:28:12Z</dcterms:created>
  <dcterms:modified xsi:type="dcterms:W3CDTF">2016-03-11T09:00:15Z</dcterms:modified>
</cp:coreProperties>
</file>

<file path=docProps/thumbnail.jpeg>
</file>